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BA263-84F0-4752-AA96-A704737D7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6C0CD-EC7A-473F-8237-BEEE48B33C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1F631-28F4-4D66-A85C-54C351AE3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A7BBE-0BEC-45BD-AE62-65F8735B48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2560F-8F9E-4B83-B29D-DA0FEEFF6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6306D-48FC-4C43-8ADB-39EEA3C366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685AC-1AD2-481D-9EC7-58FC0E7F7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5AD20-BDC8-455F-863E-6E10C8B93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5F6F6-18B1-4465-97A6-E67E3EA78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27035-1C74-41DB-AE49-2F6354FAD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6A69-E1AF-40F9-80F4-8BD3EFBBD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8E84F5A-B0C8-4BBB-BFE4-F2909E3E2E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400" b="1"/>
              <a:t>PROPO</a:t>
            </a:r>
            <a:r>
              <a:rPr lang="ro-RO" sz="1400" b="1"/>
              <a:t>ZIŢII COMPUSE</a:t>
            </a:r>
            <a:endParaRPr lang="en-US" sz="1400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8229600" cy="1752600"/>
          </a:xfrm>
        </p:spPr>
        <p:txBody>
          <a:bodyPr/>
          <a:lstStyle/>
          <a:p>
            <a:r>
              <a:rPr lang="ro-RO" sz="1000"/>
              <a:t>(Adaptat după </a:t>
            </a:r>
            <a:r>
              <a:rPr lang="ro-RO" sz="1000" i="1"/>
              <a:t>Manual de </a:t>
            </a:r>
            <a:r>
              <a:rPr lang="en-GB" sz="1000" i="1"/>
              <a:t>L</a:t>
            </a:r>
            <a:r>
              <a:rPr lang="ro-RO" sz="1000" i="1"/>
              <a:t>ogică şi argumentare</a:t>
            </a:r>
            <a:r>
              <a:rPr lang="ro-RO" sz="1000"/>
              <a:t>, </a:t>
            </a:r>
            <a:r>
              <a:rPr lang="ro-RO" sz="1000" i="1"/>
              <a:t>clasa a IX-a</a:t>
            </a:r>
            <a:r>
              <a:rPr lang="ro-RO" sz="1000"/>
              <a:t>, Elena Lupşa, Victor Bratu, Maria Dorina Stoica)</a:t>
            </a:r>
            <a:endParaRPr lang="en-US" sz="10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Examenul de bacalaureat 2010</a:t>
            </a:r>
          </a:p>
          <a:p>
            <a:r>
              <a:rPr lang="en-US" sz="1000"/>
              <a:t>Proba de evaluare a competenţelor digitale – document de lucru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Examenul de bacalaureat 2010</a:t>
            </a:r>
          </a:p>
          <a:p>
            <a:r>
              <a:rPr lang="en-US" sz="1000"/>
              <a:t>Proba de evaluare a competenţelor digitale – document de lucru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" y="914400"/>
            <a:ext cx="4495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200"/>
              <a:t>	</a:t>
            </a:r>
            <a:r>
              <a:rPr lang="ro-RO" sz="1200"/>
              <a:t>Limba  naturală conţine expresii lingvistice care nu pot fi formalizate</a:t>
            </a:r>
            <a:r>
              <a:rPr lang="en-GB" sz="1200"/>
              <a:t> </a:t>
            </a:r>
            <a:r>
              <a:rPr lang="ro-RO" sz="1200"/>
              <a:t>[...], în cadrul unei logici a termenilor şi prin intermediul propoziţiilor categorice. O expresie propoziţională precum: - Dacă este prea frig, nu voi merge la plimbare - nu poate fi abordată ca o propoziţie categorică, în acest sens fiind creată o altă logică numită fie „logică propoziţională”, fie „logica propoziţiilor compuse” etc.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Numele de „propoziţie compusă”, provine de la faptul că în structura unei propoziţii compuse se pot pune în evidenţă cel puţin o propoziţie simplă şi cel puţin o constantă logică. [..]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Propoziţiile compuse se obţin aplicând anumite operaţii logice la propoziţiile simple, iar mai precis este vorba de a aplica aceste operaţii la valoarea de adevăr a propoziţiilor simple.  De aceea, propoziţiile compuse sunt tratate ca funcţii de adevăr, respectiv valoarea de adevăr a unei propoziţii compuse depinde de valoarea de adevăr a propoziţiilor simple. [...]</a:t>
            </a:r>
            <a:r>
              <a:rPr lang="en-US" sz="1200"/>
              <a:t> 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În limbile naturale, mecanismul negării este neuniform, respectiv modul de construire a negaţiei unei propoziţii este în funcţie de forma logico-lingvistică pe care propoziţia o are deja.</a:t>
            </a:r>
            <a:r>
              <a:rPr lang="en-US" sz="1200"/>
              <a:t> </a:t>
            </a:r>
            <a:r>
              <a:rPr lang="ro-RO" sz="1200"/>
              <a:t>Astfel, propoziţia negativă „Nu p” este echivalentă, în esenţă, cu „Nu este adevărat că p”, dar, în anumite contexte, diferenţa dintre cele două moduri de exprimare este evidentă. [...]</a:t>
            </a:r>
          </a:p>
          <a:p>
            <a:pPr algn="just"/>
            <a:r>
              <a:rPr lang="en-US" sz="1200"/>
              <a:t>	</a:t>
            </a:r>
            <a:r>
              <a:rPr lang="ro-RO" sz="1200"/>
              <a:t>Chiar dacă din punct de vedere gramatical se spune despre conjuncţie că leagă părţi de propoziţie, din punct de vedere logic este vorba de legarea a două propoziţii. </a:t>
            </a:r>
            <a:r>
              <a:rPr lang="en-US" sz="1200"/>
              <a:t>[…] </a:t>
            </a:r>
            <a:r>
              <a:rPr lang="ro-RO" sz="1200"/>
              <a:t>Cu toate acestea, conjuncţia gramaticală „şi” nu îndeplineşte întotdeauna rolul unei conjuncţii logice. [...]</a:t>
            </a:r>
            <a:endParaRPr lang="en-US" sz="1200"/>
          </a:p>
        </p:txBody>
      </p:sp>
      <p:pic>
        <p:nvPicPr>
          <p:cNvPr id="5132" name="Picture 12" descr="comp_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981200"/>
            <a:ext cx="2676525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/>
              <a:t>Examenul de bacalaureat 2010</a:t>
            </a:r>
          </a:p>
          <a:p>
            <a:r>
              <a:rPr lang="en-US" sz="1000"/>
              <a:t>Proba de evaluare a competenţelor digitale – document de lucru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3400" y="1295400"/>
            <a:ext cx="7620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o-RO" sz="1200"/>
              <a:t>Proprietăţile principalilor operatori propoziţionali</a:t>
            </a:r>
            <a:r>
              <a:rPr lang="en-US" sz="1200"/>
              <a:t>:</a:t>
            </a:r>
          </a:p>
          <a:p>
            <a:pPr marL="800100" lvl="1" indent="-342900" algn="just">
              <a:buFontTx/>
              <a:buAutoNum type="arabicPeriod"/>
            </a:pPr>
            <a:r>
              <a:rPr lang="ro-RO" sz="1200"/>
              <a:t>negaţia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principiul terţului exclus;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principiul noncontradicţiei;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legea dublei negaţii</a:t>
            </a:r>
            <a:r>
              <a:rPr lang="en-US" sz="1200"/>
              <a:t>.</a:t>
            </a:r>
          </a:p>
          <a:p>
            <a:pPr marL="800100" lvl="1" indent="-342900" algn="just"/>
            <a:r>
              <a:rPr lang="en-US" sz="1200"/>
              <a:t>2. </a:t>
            </a:r>
            <a:r>
              <a:rPr lang="ro-RO" sz="1200"/>
              <a:t>conjuncţia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idempotenţa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contragerea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comutativitatea conjuncţiei;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asociativitatea conjuncţiei</a:t>
            </a:r>
            <a:r>
              <a:rPr lang="en-US" sz="1200"/>
              <a:t>.</a:t>
            </a:r>
          </a:p>
          <a:p>
            <a:pPr marL="800100" lvl="1" indent="-342900" algn="just"/>
            <a:r>
              <a:rPr lang="en-US" sz="1200"/>
              <a:t>3. </a:t>
            </a:r>
            <a:r>
              <a:rPr lang="ro-RO" sz="1200"/>
              <a:t>Implicaţia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tranzitivitatea implicaţiei;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contrapoziţia implicaţiei;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distributivitatea implicaţiei faţă de conjuncţie;</a:t>
            </a:r>
            <a:endParaRPr lang="en-US" sz="1200"/>
          </a:p>
          <a:p>
            <a:pPr marL="1714500" lvl="3" indent="-342900" algn="just">
              <a:buFontTx/>
              <a:buAutoNum type="alphaLcParenR"/>
            </a:pPr>
            <a:r>
              <a:rPr lang="ro-RO" sz="1200"/>
              <a:t>distributivitatea implicaţiei faţă de disjuncţie</a:t>
            </a:r>
            <a:r>
              <a:rPr lang="en-US" sz="1200"/>
              <a:t>.</a:t>
            </a:r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714500" lvl="3" indent="-342900" algn="just">
              <a:buFontTx/>
              <a:buAutoNum type="alphaLcParenR"/>
            </a:pPr>
            <a:endParaRPr lang="en-US" sz="1200"/>
          </a:p>
          <a:p>
            <a:pPr marL="1257300" lvl="2" indent="-342900" algn="just"/>
            <a:endParaRPr lang="en-US" sz="1200"/>
          </a:p>
          <a:p>
            <a:pPr marL="1714500" lvl="3" indent="-342900" algn="just"/>
            <a:endParaRPr lang="en-US" sz="1200"/>
          </a:p>
          <a:p>
            <a:pPr marL="1714500" lvl="3" indent="-342900" algn="just"/>
            <a:endParaRPr lang="en-US" sz="1200"/>
          </a:p>
          <a:p>
            <a:pPr marL="1257300" lvl="2" indent="-342900">
              <a:buFontTx/>
              <a:buAutoNum type="alphaLcPeriod"/>
            </a:pPr>
            <a:endParaRPr lang="en-US" sz="1200"/>
          </a:p>
          <a:p>
            <a:pPr marL="342900" indent="-342900"/>
            <a:endParaRPr 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122</Words>
  <Application>Microsoft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PROPOZIŢII COMPUSE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Digitale</cp:lastModifiedBy>
  <cp:revision>11</cp:revision>
  <cp:lastPrinted>1601-01-01T00:00:00Z</cp:lastPrinted>
  <dcterms:created xsi:type="dcterms:W3CDTF">1601-01-01T00:00:00Z</dcterms:created>
  <dcterms:modified xsi:type="dcterms:W3CDTF">2010-04-07T07:12:05Z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